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309" r:id="rId5"/>
    <p:sldId id="311" r:id="rId6"/>
    <p:sldId id="312" r:id="rId7"/>
    <p:sldId id="314" r:id="rId8"/>
    <p:sldId id="304" r:id="rId9"/>
    <p:sldId id="313" r:id="rId10"/>
    <p:sldId id="305"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524" autoAdjust="0"/>
  </p:normalViewPr>
  <p:slideViewPr>
    <p:cSldViewPr snapToGrid="0">
      <p:cViewPr varScale="1">
        <p:scale>
          <a:sx n="85" d="100"/>
          <a:sy n="85" d="100"/>
        </p:scale>
        <p:origin x="360" y="7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77" d="100"/>
          <a:sy n="77" d="100"/>
        </p:scale>
        <p:origin x="4430"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4AC6100-0CEE-47AB-B337-2719F02C9AE1}" type="datetime1">
              <a:rPr lang="zh-CN" altLang="en-US" smtClean="0">
                <a:latin typeface="Microsoft YaHei UI" panose="020B0503020204020204" pitchFamily="34" charset="-122"/>
                <a:ea typeface="Microsoft YaHei UI" panose="020B0503020204020204" pitchFamily="34" charset="-122"/>
              </a:rPr>
              <a:t>2023/3/30</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DD7E118-DCD0-425E-8F60-56D854F8828A}"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D0DCF18B-3B04-43E4-84E5-750A0CA84C9D}" type="datetime1">
              <a:rPr lang="zh-CN" altLang="en-US" noProof="0" smtClean="0"/>
              <a:t>2023/3/30</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6B913A0-8194-43AB-8CE1-D8825DE3150C}" type="slidenum">
              <a:rPr lang="en-US" altLang="zh-CN" noProof="0" smtClean="0"/>
              <a:pPr/>
              <a:t>‹#›</a:t>
            </a:fld>
            <a:endParaRPr lang="zh-CN" altLang="en-US" noProof="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849563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99209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0258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2095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717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48863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6B913A0-8194-43AB-8CE1-D8825DE3150C}"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9491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占位符 8" descr="粉色背景下棕榈叶的照片&#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长方形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2" name="标题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rtlCol="0" anchor="b">
            <a:normAutofit/>
          </a:bodyPr>
          <a:lstStyle>
            <a:lvl1pPr algn="l">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副标题 2">
            <a:extLst>
              <a:ext uri="{FF2B5EF4-FFF2-40B4-BE49-F238E27FC236}">
                <a16:creationId xmlns:a16="http://schemas.microsoft.com/office/drawing/2014/main" id="{8FD8B2AA-F7CC-4211-87D1-ABF49E99949D}"/>
              </a:ext>
            </a:extLst>
          </p:cNvPr>
          <p:cNvSpPr>
            <a:spLocks noGrp="1"/>
          </p:cNvSpPr>
          <p:nvPr>
            <p:ph type="subTitle" idx="1" hasCustomPrompt="1"/>
          </p:nvPr>
        </p:nvSpPr>
        <p:spPr>
          <a:xfrm>
            <a:off x="6730584" y="4379976"/>
            <a:ext cx="3937416" cy="572798"/>
          </a:xfrm>
        </p:spPr>
        <p:txBody>
          <a:bodyPr rtlCol="0">
            <a:normAutofit/>
          </a:bodyPr>
          <a:lstStyle>
            <a:lvl1pPr marL="0" indent="0" algn="l">
              <a:buNone/>
              <a:defRPr sz="2000">
                <a:latin typeface="Microsoft YaHei UI Light" panose="020B0502040204020203" pitchFamily="34" charset="-122"/>
                <a:ea typeface="Microsoft YaHei UI Light" panose="020B0502040204020203"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11" name="图片占位符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风险和回报">
    <p:spTree>
      <p:nvGrpSpPr>
        <p:cNvPr id="1" name=""/>
        <p:cNvGrpSpPr/>
        <p:nvPr/>
      </p:nvGrpSpPr>
      <p:grpSpPr>
        <a:xfrm>
          <a:off x="0" y="0"/>
          <a:ext cx="0" cy="0"/>
          <a:chOff x="0" y="0"/>
          <a:chExt cx="0" cy="0"/>
        </a:xfrm>
      </p:grpSpPr>
      <p:pic>
        <p:nvPicPr>
          <p:cNvPr id="13" name="图片占位符 44" descr="棕榈叶的照片&#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长方形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15" name="标题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rtlCol="0">
            <a:noAutofit/>
          </a:bodyPr>
          <a:lstStyle>
            <a:lvl1pPr algn="l">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2" name="图片占位符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3" name="文本占位符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rtlCol="0" anchor="b">
            <a:normAutofit/>
          </a:bodyPr>
          <a:lstStyle>
            <a:lvl1pPr marL="0" indent="0">
              <a:buNone/>
              <a:defRPr sz="1800" b="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rtlCol="0">
            <a:normAutofit/>
          </a:bodyPr>
          <a:lstStyle>
            <a:lvl1pPr marL="0" indent="0">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zh-CN" altLang="en-US" noProof="0"/>
              <a:t>单击此处编辑文本</a:t>
            </a:r>
          </a:p>
        </p:txBody>
      </p:sp>
      <p:sp>
        <p:nvSpPr>
          <p:cNvPr id="5" name="文本占位符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rtlCol="0" anchor="b">
            <a:normAutofit/>
          </a:bodyPr>
          <a:lstStyle>
            <a:lvl1pPr marL="0" indent="0">
              <a:buNone/>
              <a:defRPr sz="1800" b="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rtlCol="0">
            <a:normAutofit/>
          </a:bodyPr>
          <a:lstStyle>
            <a:lvl1pPr marL="0" indent="0">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zh-CN" altLang="en-US" noProof="0"/>
              <a:t>单击此处编辑文本</a:t>
            </a:r>
          </a:p>
        </p:txBody>
      </p:sp>
      <p:sp>
        <p:nvSpPr>
          <p:cNvPr id="7" name="日期占位符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9" name="幻灯片编号占位符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键">
    <p:spTree>
      <p:nvGrpSpPr>
        <p:cNvPr id="1" name=""/>
        <p:cNvGrpSpPr/>
        <p:nvPr/>
      </p:nvGrpSpPr>
      <p:grpSpPr>
        <a:xfrm>
          <a:off x="0" y="0"/>
          <a:ext cx="0" cy="0"/>
          <a:chOff x="0" y="0"/>
          <a:chExt cx="0" cy="0"/>
        </a:xfrm>
      </p:grpSpPr>
      <p:pic>
        <p:nvPicPr>
          <p:cNvPr id="13" name="图片占位符 8" descr="照片：笔记本电脑键盘，边角处有两处棕榈叶&#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长方形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15" name="标题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rtlCol="0">
            <a:noAutofit/>
          </a:bodyPr>
          <a:lstStyle>
            <a:lvl1pPr algn="l">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rtlCol="0" anchor="b">
            <a:normAutofit/>
          </a:bodyPr>
          <a:lstStyle>
            <a:lvl1pPr marL="0" indent="0">
              <a:buNone/>
              <a:defRPr sz="1800" b="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单击此处编辑文本</a:t>
            </a:r>
          </a:p>
        </p:txBody>
      </p:sp>
      <p:sp>
        <p:nvSpPr>
          <p:cNvPr id="4" name="内容占位符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rtlCol="0">
            <a:normAutofit/>
          </a:bodyPr>
          <a:lstStyle>
            <a:lvl1pPr marL="0" indent="0">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zh-CN" altLang="en-US" noProof="0"/>
              <a:t>单击此处编辑文本</a:t>
            </a:r>
          </a:p>
        </p:txBody>
      </p:sp>
      <p:sp>
        <p:nvSpPr>
          <p:cNvPr id="5" name="文本占位符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rtlCol="0" anchor="b">
            <a:normAutofit/>
          </a:bodyPr>
          <a:lstStyle>
            <a:lvl1pPr marL="0" indent="0">
              <a:buNone/>
              <a:defRPr sz="1800" b="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单击此处编辑文本</a:t>
            </a:r>
          </a:p>
        </p:txBody>
      </p:sp>
      <p:sp>
        <p:nvSpPr>
          <p:cNvPr id="6" name="内容占位符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rtlCol="0">
            <a:normAutofit/>
          </a:bodyPr>
          <a:lstStyle>
            <a:lvl1pPr marL="0" indent="0">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zh-CN" altLang="en-US" noProof="0"/>
              <a:t>单击此处编辑文本</a:t>
            </a:r>
          </a:p>
        </p:txBody>
      </p:sp>
      <p:sp>
        <p:nvSpPr>
          <p:cNvPr id="12" name="图片占位符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7" name="日期占位符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9" name="幻灯片编号占位符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rtlCol="0">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文本占位符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rtlCol="0" anchor="ctr" anchorCtr="0">
            <a:normAutofit/>
          </a:bodyPr>
          <a:lstStyle>
            <a:lvl1pPr marL="0" indent="0">
              <a:buNone/>
              <a:defRPr sz="1600" b="0">
                <a:latin typeface="Microsoft YaHei UI Light" panose="020B0502040204020203" pitchFamily="34" charset="-122"/>
                <a:ea typeface="Microsoft YaHei UI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rtlCol="0"/>
          <a:lstStyle>
            <a:lvl1pPr>
              <a:defRPr>
                <a:latin typeface="Microsoft YaHei UI Light" panose="020B0502040204020203" pitchFamily="34" charset="-122"/>
                <a:ea typeface="Microsoft YaHei UI Light" panose="020B0502040204020203" pitchFamily="34" charset="-122"/>
              </a:defRPr>
            </a:lvl1pPr>
            <a:lvl2pPr>
              <a:defRPr>
                <a:latin typeface="Microsoft YaHei UI Light" panose="020B0502040204020203" pitchFamily="34" charset="-122"/>
                <a:ea typeface="Microsoft YaHei UI Light" panose="020B0502040204020203" pitchFamily="34" charset="-122"/>
              </a:defRPr>
            </a:lvl2pPr>
            <a:lvl3pPr>
              <a:defRPr>
                <a:latin typeface="Microsoft YaHei UI Light" panose="020B0502040204020203" pitchFamily="34" charset="-122"/>
                <a:ea typeface="Microsoft YaHei UI Light" panose="020B0502040204020203" pitchFamily="34" charset="-122"/>
              </a:defRPr>
            </a:lvl3pPr>
            <a:lvl4pPr>
              <a:defRPr>
                <a:latin typeface="Microsoft YaHei UI Light" panose="020B0502040204020203" pitchFamily="34" charset="-122"/>
                <a:ea typeface="Microsoft YaHei UI Light" panose="020B0502040204020203" pitchFamily="34" charset="-122"/>
              </a:defRPr>
            </a:lvl4pPr>
            <a:lvl5pPr>
              <a:defRPr>
                <a:latin typeface="Microsoft YaHei UI Light" panose="020B0502040204020203" pitchFamily="34" charset="-122"/>
                <a:ea typeface="Microsoft YaHei U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rtlCol="0" anchor="ctr" anchorCtr="0">
            <a:normAutofit/>
          </a:bodyPr>
          <a:lstStyle>
            <a:lvl1pPr marL="0" indent="0">
              <a:buNone/>
              <a:defRPr sz="1600" b="0">
                <a:latin typeface="Microsoft YaHei UI Light" panose="020B0502040204020203" pitchFamily="34" charset="-122"/>
                <a:ea typeface="Microsoft YaHei UI Light" panose="020B0502040204020203"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rtlCol="0"/>
          <a:lstStyle>
            <a:lvl1pPr>
              <a:defRPr>
                <a:latin typeface="Microsoft YaHei UI Light" panose="020B0502040204020203" pitchFamily="34" charset="-122"/>
                <a:ea typeface="Microsoft YaHei UI Light" panose="020B0502040204020203" pitchFamily="34" charset="-122"/>
              </a:defRPr>
            </a:lvl1pPr>
            <a:lvl2pPr>
              <a:defRPr>
                <a:latin typeface="Microsoft YaHei UI Light" panose="020B0502040204020203" pitchFamily="34" charset="-122"/>
                <a:ea typeface="Microsoft YaHei UI Light" panose="020B0502040204020203" pitchFamily="34" charset="-122"/>
              </a:defRPr>
            </a:lvl2pPr>
            <a:lvl3pPr>
              <a:defRPr>
                <a:latin typeface="Microsoft YaHei UI Light" panose="020B0502040204020203" pitchFamily="34" charset="-122"/>
                <a:ea typeface="Microsoft YaHei UI Light" panose="020B0502040204020203" pitchFamily="34" charset="-122"/>
              </a:defRPr>
            </a:lvl3pPr>
            <a:lvl4pPr>
              <a:defRPr>
                <a:latin typeface="Microsoft YaHei UI Light" panose="020B0502040204020203" pitchFamily="34" charset="-122"/>
                <a:ea typeface="Microsoft YaHei UI Light" panose="020B0502040204020203" pitchFamily="34" charset="-122"/>
              </a:defRPr>
            </a:lvl4pPr>
            <a:lvl5pPr>
              <a:defRPr>
                <a:latin typeface="Microsoft YaHei UI Light" panose="020B0502040204020203" pitchFamily="34" charset="-122"/>
                <a:ea typeface="Microsoft YaHei UI Light" panose="020B0502040204020203"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9" name="幻灯片编号占位符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p:txBody>
          <a:bodyPr rtlCol="0">
            <a:normAutofit/>
          </a:bodyPr>
          <a:lstStyle>
            <a:lvl1pPr>
              <a:defRPr sz="3600"/>
            </a:lvl1pPr>
          </a:lstStyle>
          <a:p>
            <a:pPr rtl="0"/>
            <a:r>
              <a:rPr lang="zh-CN" altLang="en-US" noProof="0"/>
              <a:t>单击此处编辑母版标题样式</a:t>
            </a:r>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n-US" altLang="zh-CN" noProof="0" smtClean="0"/>
              <a:t>‹#›</a:t>
            </a:fld>
            <a:endParaRPr lang="zh-CN" altLang="en-US" noProof="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键概念">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
        <p:nvSpPr>
          <p:cNvPr id="8" name="内容占位符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9" name="内容占位符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rtlCol="0">
            <a:noAutofit/>
          </a:bodyPr>
          <a:lstStyle>
            <a:lvl1pPr marL="0" indent="0">
              <a:lnSpc>
                <a:spcPts val="2200"/>
              </a:lnSpc>
              <a:buNone/>
              <a:defRPr sz="1800">
                <a:solidFill>
                  <a:schemeClr val="accent2"/>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0" name="内容占位符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1" name="内容占位符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rtlCol="0">
            <a:noAutofit/>
          </a:bodyPr>
          <a:lstStyle>
            <a:lvl1pPr marL="0" indent="0">
              <a:lnSpc>
                <a:spcPts val="2200"/>
              </a:lnSpc>
              <a:buNone/>
              <a:defRPr sz="1800">
                <a:solidFill>
                  <a:schemeClr val="accent2"/>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谢谢">
    <p:spTree>
      <p:nvGrpSpPr>
        <p:cNvPr id="1" name=""/>
        <p:cNvGrpSpPr/>
        <p:nvPr/>
      </p:nvGrpSpPr>
      <p:grpSpPr>
        <a:xfrm>
          <a:off x="0" y="0"/>
          <a:ext cx="0" cy="0"/>
          <a:chOff x="0" y="0"/>
          <a:chExt cx="0" cy="0"/>
        </a:xfrm>
      </p:grpSpPr>
      <p:pic>
        <p:nvPicPr>
          <p:cNvPr id="8" name="图片占位符 13" descr="叶子特写照片&#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长方形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rtlCol="0">
            <a:noAutofit/>
          </a:bodyPr>
          <a:lstStyle>
            <a:lvl1pPr algn="ct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rtlCol="0">
            <a:normAutofit/>
          </a:bodyPr>
          <a:lstStyle>
            <a:lvl1pPr marL="0" indent="0" algn="ctr">
              <a:buNone/>
              <a:defRPr sz="1800">
                <a:latin typeface="Microsoft YaHei UI Light" panose="020B0502040204020203" pitchFamily="34" charset="-122"/>
                <a:ea typeface="Microsoft YaHei UI Light" panose="020B0502040204020203" pitchFamily="34" charset="-122"/>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zh-CN" altLang="en-US" noProof="0"/>
              <a:t>单击此处编辑文本</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85000"/>
                  </a:schemeClr>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tx1">
                    <a:lumMod val="75000"/>
                    <a:lumOff val="25000"/>
                  </a:schemeClr>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lumMod val="85000"/>
                  </a:schemeClr>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任务陈述">
    <p:spTree>
      <p:nvGrpSpPr>
        <p:cNvPr id="1" name=""/>
        <p:cNvGrpSpPr/>
        <p:nvPr/>
      </p:nvGrpSpPr>
      <p:grpSpPr>
        <a:xfrm>
          <a:off x="0" y="0"/>
          <a:ext cx="0" cy="0"/>
          <a:chOff x="0" y="0"/>
          <a:chExt cx="0" cy="0"/>
        </a:xfrm>
      </p:grpSpPr>
      <p:pic>
        <p:nvPicPr>
          <p:cNvPr id="9" name="图片占位符 8" descr="棕榈树树叶的照片&#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长方形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8" name="图片占位符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单击此处编辑文本</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lumMod val="75000"/>
                  </a:schemeClr>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团队">
    <p:spTree>
      <p:nvGrpSpPr>
        <p:cNvPr id="1" name=""/>
        <p:cNvGrpSpPr/>
        <p:nvPr/>
      </p:nvGrpSpPr>
      <p:grpSpPr>
        <a:xfrm>
          <a:off x="0" y="0"/>
          <a:ext cx="0" cy="0"/>
          <a:chOff x="0" y="0"/>
          <a:chExt cx="0" cy="0"/>
        </a:xfrm>
      </p:grpSpPr>
      <p:pic>
        <p:nvPicPr>
          <p:cNvPr id="21" name="图片占位符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标题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8" name="图片占位符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endParaRPr lang="zh-CN" altLang="en-US" noProof="0" dirty="0"/>
          </a:p>
        </p:txBody>
      </p:sp>
      <p:sp>
        <p:nvSpPr>
          <p:cNvPr id="13" name="文本占位符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姓名</a:t>
            </a:r>
          </a:p>
        </p:txBody>
      </p:sp>
      <p:sp>
        <p:nvSpPr>
          <p:cNvPr id="14" name="文本占位符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rtlCol="0">
            <a:noAutofit/>
          </a:bodyPr>
          <a:lstStyle>
            <a:lvl1pPr marL="0" indent="0" algn="ctr">
              <a:buNone/>
              <a:defRPr sz="1400">
                <a:latin typeface="Microsoft YaHei UI Light" panose="020B0502040204020203" pitchFamily="34" charset="-122"/>
                <a:ea typeface="Microsoft YaHei UI Light" panose="020B0502040204020203"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标题</a:t>
            </a:r>
          </a:p>
        </p:txBody>
      </p:sp>
      <p:sp>
        <p:nvSpPr>
          <p:cNvPr id="9" name="图片占位符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endParaRPr lang="zh-CN" altLang="en-US" noProof="0" dirty="0"/>
          </a:p>
        </p:txBody>
      </p:sp>
      <p:sp>
        <p:nvSpPr>
          <p:cNvPr id="15" name="文本占位符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姓名</a:t>
            </a:r>
          </a:p>
        </p:txBody>
      </p:sp>
      <p:sp>
        <p:nvSpPr>
          <p:cNvPr id="16" name="文本占位符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rtlCol="0">
            <a:noAutofit/>
          </a:bodyPr>
          <a:lstStyle>
            <a:lvl1pPr marL="0" indent="0" algn="ctr">
              <a:buNone/>
              <a:defRPr sz="1400">
                <a:latin typeface="Microsoft YaHei UI Light" panose="020B0502040204020203" pitchFamily="34" charset="-122"/>
                <a:ea typeface="Microsoft YaHei UI Light" panose="020B0502040204020203"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标题</a:t>
            </a:r>
          </a:p>
        </p:txBody>
      </p:sp>
      <p:sp>
        <p:nvSpPr>
          <p:cNvPr id="10" name="图片占位符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endParaRPr lang="zh-CN" altLang="en-US" noProof="0" dirty="0"/>
          </a:p>
        </p:txBody>
      </p:sp>
      <p:sp>
        <p:nvSpPr>
          <p:cNvPr id="17" name="文本占位符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姓名</a:t>
            </a:r>
          </a:p>
        </p:txBody>
      </p:sp>
      <p:sp>
        <p:nvSpPr>
          <p:cNvPr id="18" name="文本占位符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rtlCol="0">
            <a:noAutofit/>
          </a:bodyPr>
          <a:lstStyle>
            <a:lvl1pPr marL="0" indent="0" algn="ctr">
              <a:buNone/>
              <a:defRPr sz="1400">
                <a:latin typeface="Microsoft YaHei UI Light" panose="020B0502040204020203" pitchFamily="34" charset="-122"/>
                <a:ea typeface="Microsoft YaHei UI Light" panose="020B0502040204020203"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标题</a:t>
            </a:r>
          </a:p>
        </p:txBody>
      </p:sp>
      <p:sp>
        <p:nvSpPr>
          <p:cNvPr id="11" name="图片占位符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endParaRPr lang="zh-CN" altLang="en-US" noProof="0" dirty="0"/>
          </a:p>
        </p:txBody>
      </p:sp>
      <p:sp>
        <p:nvSpPr>
          <p:cNvPr id="19" name="文本占位符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dirty="0"/>
              <a:t>姓名</a:t>
            </a:r>
          </a:p>
        </p:txBody>
      </p:sp>
      <p:sp>
        <p:nvSpPr>
          <p:cNvPr id="20" name="文本占位符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rtlCol="0">
            <a:noAutofit/>
          </a:bodyPr>
          <a:lstStyle>
            <a:lvl1pPr marL="0" indent="0" algn="ctr">
              <a:buNone/>
              <a:defRPr sz="1400">
                <a:latin typeface="Microsoft YaHei UI Light" panose="020B0502040204020203" pitchFamily="34" charset="-122"/>
                <a:ea typeface="Microsoft YaHei UI Light" panose="020B0502040204020203" pitchFamily="34" charset="-122"/>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zh-CN" altLang="en-US" noProof="0"/>
              <a:t>标题</a:t>
            </a:r>
          </a:p>
        </p:txBody>
      </p:sp>
      <p:sp>
        <p:nvSpPr>
          <p:cNvPr id="3" name="日期占位符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5" name="灯片编号占位符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图片占位符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标题 1">
            <a:extLst>
              <a:ext uri="{FF2B5EF4-FFF2-40B4-BE49-F238E27FC236}">
                <a16:creationId xmlns:a16="http://schemas.microsoft.com/office/drawing/2014/main" id="{A1F8C642-49FB-4E16-A3A0-B2ACBEABFFD6}"/>
              </a:ext>
            </a:extLst>
          </p:cNvPr>
          <p:cNvSpPr>
            <a:spLocks noGrp="1"/>
          </p:cNvSpPr>
          <p:nvPr>
            <p:ph type="title"/>
          </p:nvPr>
        </p:nvSpPr>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日期占位符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5" name="灯片编号占位符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
        <p:nvSpPr>
          <p:cNvPr id="21" name="SmartArt 占位符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 </a:t>
            </a:r>
            <a:r>
              <a:rPr lang="en-US" altLang="zh-CN" noProof="0"/>
              <a:t>SmartArt </a:t>
            </a:r>
            <a:r>
              <a:rPr lang="zh-CN" altLang="en-US" noProof="0"/>
              <a:t>图形</a:t>
            </a:r>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图片占位符 17" descr="植物特写照片&#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长方形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9" name="标题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rtlCol="0"/>
          <a:lstStyle>
            <a:lvl1pPr algn="ct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0" name="内容占位符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rtlCol="0">
            <a:noAutofit/>
          </a:bodyPr>
          <a:lstStyle>
            <a:lvl1pPr marL="0" indent="0">
              <a:lnSpc>
                <a:spcPts val="2200"/>
              </a:lnSpc>
              <a:buNone/>
              <a:defRPr sz="180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3" name="内容占位符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rtlCol="0">
            <a:noAutofit/>
          </a:bodyPr>
          <a:lstStyle>
            <a:lvl1pPr marL="0" indent="0">
              <a:lnSpc>
                <a:spcPts val="2200"/>
              </a:lnSpc>
              <a:buNone/>
              <a:defRPr sz="180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2" name="内容占位符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5" name="内容占位符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rtlCol="0">
            <a:noAutofit/>
          </a:bodyPr>
          <a:lstStyle>
            <a:lvl1pPr marL="0" indent="0">
              <a:lnSpc>
                <a:spcPts val="2200"/>
              </a:lnSpc>
              <a:buNone/>
              <a:defRPr sz="180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4" name="内容占位符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1" name="内容占位符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rtlCol="0">
            <a:noAutofit/>
          </a:bodyPr>
          <a:lstStyle>
            <a:lvl1pPr marL="0" indent="0">
              <a:lnSpc>
                <a:spcPts val="2200"/>
              </a:lnSpc>
              <a:buNone/>
              <a:defRPr sz="180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8" name="内容占位符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7" name="内容占位符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rtlCol="0">
            <a:noAutofit/>
          </a:bodyPr>
          <a:lstStyle>
            <a:lvl1pPr marL="0" indent="0">
              <a:lnSpc>
                <a:spcPts val="2200"/>
              </a:lnSpc>
              <a:buNone/>
              <a:defRPr sz="1800">
                <a:solidFill>
                  <a:schemeClr val="accent3">
                    <a:lumMod val="50000"/>
                  </a:schemeClr>
                </a:solidFill>
                <a:latin typeface="Microsoft YaHei UI" panose="020B0503020204020204" pitchFamily="34" charset="-122"/>
                <a:ea typeface="Microsoft YaHei UI" panose="020B0503020204020204"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16" name="内容占位符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rtlCol="0">
            <a:normAutofit/>
          </a:bodyPr>
          <a:lstStyle>
            <a:lvl1pPr marL="0" indent="0">
              <a:lnSpc>
                <a:spcPts val="22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市场摘要">
    <p:spTree>
      <p:nvGrpSpPr>
        <p:cNvPr id="1" name=""/>
        <p:cNvGrpSpPr/>
        <p:nvPr/>
      </p:nvGrpSpPr>
      <p:grpSpPr>
        <a:xfrm>
          <a:off x="0" y="0"/>
          <a:ext cx="0" cy="0"/>
          <a:chOff x="0" y="0"/>
          <a:chExt cx="0" cy="0"/>
        </a:xfrm>
      </p:grpSpPr>
      <p:pic>
        <p:nvPicPr>
          <p:cNvPr id="10" name="图片占位符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长方形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rtlCol="0"/>
          <a:lstStyle>
            <a:lvl1pPr algn="ct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rtlCol="0">
            <a:normAutofit/>
          </a:bodyPr>
          <a:lstStyle>
            <a:lvl1pPr marL="0" indent="0" algn="ctr">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8" name="内容占位符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rtlCol="0">
            <a:normAutofit/>
          </a:bodyPr>
          <a:lstStyle>
            <a:lvl1pPr marL="0" indent="0" algn="ctr">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9" name="内容占位符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rtlCol="0">
            <a:normAutofit/>
          </a:bodyPr>
          <a:lstStyle>
            <a:lvl1pPr marL="0" indent="0" algn="ctr">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accent1"/>
        </a:solidFill>
        <a:effectLst/>
      </p:bgPr>
    </p:bg>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rtlCol="0">
            <a:noAutofit/>
          </a:bodyPr>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13" name="长方形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Light" panose="020B0502040204020203" pitchFamily="34" charset="-122"/>
              <a:ea typeface="Microsoft YaHei UI Light" panose="020B0502040204020203" pitchFamily="34" charset="-122"/>
            </a:endParaRPr>
          </a:p>
        </p:txBody>
      </p:sp>
      <p:sp>
        <p:nvSpPr>
          <p:cNvPr id="2" name="标题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rtlCol="0" anchor="ctr" anchorCtr="0">
            <a:normAutofit/>
          </a:bodyPr>
          <a:lstStyle>
            <a:lvl1pPr algn="ct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9" name="图片占位符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rtlCol="0">
            <a:noAutofit/>
          </a:bodyPr>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4" name="日期占位符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lvl1pPr>
              <a:defRPr>
                <a:solidFill>
                  <a:schemeClr val="bg1">
                    <a:lumMod val="75000"/>
                  </a:schemeClr>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lvl1pPr>
              <a:defRPr>
                <a:solidFill>
                  <a:schemeClr val="tx1">
                    <a:lumMod val="75000"/>
                    <a:lumOff val="25000"/>
                  </a:schemeClr>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lvl1pPr>
              <a:defRPr>
                <a:solidFill>
                  <a:schemeClr val="tx1">
                    <a:lumMod val="75000"/>
                    <a:lumOff val="25000"/>
                  </a:schemeClr>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企业理念">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单击图标添加图片</a:t>
            </a:r>
          </a:p>
        </p:txBody>
      </p:sp>
      <p:sp>
        <p:nvSpPr>
          <p:cNvPr id="8" name="长方形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rtl="0"/>
            <a:endParaRPr lang="zh-CN" altLang="en-US" sz="3600" noProof="0">
              <a:latin typeface="Microsoft YaHei UI Light" panose="020B0502040204020203" pitchFamily="34" charset="-122"/>
              <a:ea typeface="Microsoft YaHei UI Light" panose="020B0502040204020203" pitchFamily="34" charset="-122"/>
            </a:endParaRPr>
          </a:p>
        </p:txBody>
      </p:sp>
      <p:sp>
        <p:nvSpPr>
          <p:cNvPr id="2" name="标题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rtlCol="0" anchor="t">
            <a:no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rtlCol="0">
            <a:normAutofit/>
          </a:bodyPr>
          <a:lstStyle>
            <a:lvl1pPr marL="0" indent="0">
              <a:lnSpc>
                <a:spcPts val="2000"/>
              </a:lnSpc>
              <a:buNone/>
              <a:defRPr sz="1400">
                <a:latin typeface="Microsoft YaHei UI Light" panose="020B0502040204020203" pitchFamily="34" charset="-122"/>
                <a:ea typeface="Microsoft YaHei UI Light" panose="020B0502040204020203" pitchFamily="34" charset="-122"/>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zh-CN" altLang="en-US" noProof="0"/>
              <a:t>单击此处编辑文本</a:t>
            </a:r>
          </a:p>
        </p:txBody>
      </p:sp>
      <p:sp>
        <p:nvSpPr>
          <p:cNvPr id="4" name="日期占位符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日程表">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60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ZA" noProof="0" dirty="0"/>
          </a:p>
        </p:txBody>
      </p:sp>
      <p:sp>
        <p:nvSpPr>
          <p:cNvPr id="64" name="文本占位符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rtlCol="0" anchor="ctr" anchorCtr="1">
            <a:normAutofit/>
          </a:bodyPr>
          <a:lstStyle>
            <a:lvl1pPr marL="0" indent="0" algn="ctr">
              <a:lnSpc>
                <a:spcPct val="100000"/>
              </a:lnSpc>
              <a:buNone/>
              <a:defRPr sz="12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dirty="0"/>
              <a:t>项目标题</a:t>
            </a:r>
            <a:endParaRPr lang="zh-CN" altLang="en-ZA" noProof="0" dirty="0"/>
          </a:p>
        </p:txBody>
      </p:sp>
      <p:sp>
        <p:nvSpPr>
          <p:cNvPr id="38" name="文本占位符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rtlCol="0" anchor="ctr"/>
          <a:lstStyle>
            <a:lvl1pPr marL="0" indent="0" algn="ctr">
              <a:buNone/>
              <a:defRPr sz="1400" b="1">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39" name="文本占位符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0" name="文本占位符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1" name="文本占位符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2" name="文本占位符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4" name="文本占位符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5" name="文本占位符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6" name="文本占位符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8" name="文本占位符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9" name="文本占位符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7" name="文本占位符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0" name="文本占位符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1" name="文本占位符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43" name="文本占位符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rtlCol="0" anchor="ctr"/>
          <a:lstStyle>
            <a:lvl1pPr marL="0" indent="0" algn="ctr">
              <a:buNone/>
              <a:defRPr sz="1400" b="1">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52" name="文本占位符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3" name="文本占位符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4" name="文本占位符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5" name="文本占位符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6" name="文本占位符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7" name="文本占位符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8" name="文本占位符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60" name="文本占位符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61" name="文本占位符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59" name="文本占位符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62" name="文本占位符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63" name="文本占位符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rtlCol="0">
            <a:noAutofit/>
          </a:bodyPr>
          <a:lstStyle>
            <a:lvl1pPr marL="0" indent="0" algn="ctr">
              <a:buNone/>
              <a:defRPr sz="1000">
                <a:solidFill>
                  <a:schemeClr val="tx1"/>
                </a:solidFill>
                <a:latin typeface="Microsoft YaHei UI Light" panose="020B0502040204020203" pitchFamily="34" charset="-122"/>
                <a:ea typeface="Microsoft YaHei UI Light" panose="020B0502040204020203" pitchFamily="34" charset="-122"/>
              </a:defRPr>
            </a:lvl1pPr>
          </a:lstStyle>
          <a:p>
            <a:pPr lvl="0" rtl="0"/>
            <a:r>
              <a:rPr lang="en-US" altLang="zh-CN" noProof="0"/>
              <a:t>MM</a:t>
            </a:r>
            <a:endParaRPr lang="zh-CN" altLang="en-ZA" noProof="0"/>
          </a:p>
        </p:txBody>
      </p:sp>
      <p:sp>
        <p:nvSpPr>
          <p:cNvPr id="33" name="日期占位符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34" name="页脚占位符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rtlCol="0"/>
          <a:lstStyle>
            <a:lvl1pPr>
              <a:defRPr>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35" name="幻灯片编号占位符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rtlCol="0"/>
          <a:lstStyle>
            <a:lvl1pPr>
              <a:defRPr>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latin typeface="Microsoft YaHei UI Light" panose="020B0502040204020203" pitchFamily="34" charset="-122"/>
                <a:ea typeface="Microsoft YaHei UI Light" panose="020B0502040204020203"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latin typeface="Microsoft YaHei UI Light" panose="020B0502040204020203" pitchFamily="34" charset="-122"/>
                <a:ea typeface="Microsoft YaHei UI Light" panose="020B0502040204020203" pitchFamily="34" charset="-122"/>
              </a:defRPr>
            </a:lvl1pPr>
          </a:lstStyle>
          <a:p>
            <a:r>
              <a:rPr lang="en-US" altLang="zh-CN" noProof="0"/>
              <a:t>Contoso </a:t>
            </a:r>
            <a:r>
              <a:rPr lang="zh-CN" altLang="en-US" noProof="0"/>
              <a:t>业务计划</a:t>
            </a:r>
          </a:p>
        </p:txBody>
      </p:sp>
      <p:sp>
        <p:nvSpPr>
          <p:cNvPr id="6" name="幻灯片编号占位符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latin typeface="Microsoft YaHei UI Light" panose="020B0502040204020203" pitchFamily="34" charset="-122"/>
                <a:ea typeface="Microsoft YaHei UI Light" panose="020B0502040204020203"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8.jp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693576" cy="2387600"/>
          </a:xfrm>
        </p:spPr>
        <p:txBody>
          <a:bodyPr rtlCol="0">
            <a:normAutofit/>
          </a:bodyPr>
          <a:lstStyle/>
          <a:p>
            <a:pPr algn="ctr" rtl="0"/>
            <a:r>
              <a:rPr lang="zh-CN" altLang="en-US" dirty="0"/>
              <a:t>         </a:t>
            </a:r>
            <a:r>
              <a:rPr lang="en-US" altLang="zh-CN" dirty="0"/>
              <a:t>	       MasterChef</a:t>
            </a:r>
            <a:endParaRPr lang="zh-CN" altLang="en-US" dirty="0"/>
          </a:p>
        </p:txBody>
      </p:sp>
      <p:sp>
        <p:nvSpPr>
          <p:cNvPr id="23" name="副标题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rtlCol="0"/>
          <a:lstStyle/>
          <a:p>
            <a:pPr rtl="0"/>
            <a:r>
              <a:rPr lang="zh-CN" altLang="en-US" dirty="0"/>
              <a:t>               美食制作指南</a:t>
            </a:r>
            <a:endParaRPr lang="en-US" altLang="zh-CN" dirty="0"/>
          </a:p>
        </p:txBody>
      </p:sp>
      <p:pic>
        <p:nvPicPr>
          <p:cNvPr id="16" name="图片占位符 15" descr="2 位男士绘制图形的照片&#10;">
            <a:extLst>
              <a:ext uri="{FF2B5EF4-FFF2-40B4-BE49-F238E27FC236}">
                <a16:creationId xmlns:a16="http://schemas.microsoft.com/office/drawing/2014/main" id="{AE10A7AB-4E16-4B85-8C75-FABB6412DD5E}"/>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1393825" y="1143000"/>
            <a:ext cx="5029200" cy="4572000"/>
          </a:xfrm>
        </p:spPr>
      </p:pic>
    </p:spTree>
    <p:extLst>
      <p:ext uri="{BB962C8B-B14F-4D97-AF65-F5344CB8AC3E}">
        <p14:creationId xmlns:p14="http://schemas.microsoft.com/office/powerpoint/2010/main" val="394618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31FE9-9059-4FE8-B4AC-9771F23A1B89}"/>
              </a:ext>
            </a:extLst>
          </p:cNvPr>
          <p:cNvSpPr>
            <a:spLocks noGrp="1"/>
          </p:cNvSpPr>
          <p:nvPr>
            <p:ph type="title"/>
          </p:nvPr>
        </p:nvSpPr>
        <p:spPr>
          <a:xfrm>
            <a:off x="1066800" y="910085"/>
            <a:ext cx="10058400" cy="565265"/>
          </a:xfrm>
        </p:spPr>
        <p:txBody>
          <a:bodyPr rtlCol="0">
            <a:normAutofit/>
          </a:bodyPr>
          <a:lstStyle/>
          <a:p>
            <a:pPr rtl="0"/>
            <a:r>
              <a:rPr lang="zh-CN" altLang="en-US" dirty="0"/>
              <a:t>应用程序设计介绍</a:t>
            </a:r>
          </a:p>
        </p:txBody>
      </p:sp>
      <p:sp>
        <p:nvSpPr>
          <p:cNvPr id="3" name="内容占位符 2">
            <a:extLst>
              <a:ext uri="{FF2B5EF4-FFF2-40B4-BE49-F238E27FC236}">
                <a16:creationId xmlns:a16="http://schemas.microsoft.com/office/drawing/2014/main" id="{D4A2EB3F-4D60-451F-8F45-7D6654D2FCD9}"/>
              </a:ext>
            </a:extLst>
          </p:cNvPr>
          <p:cNvSpPr>
            <a:spLocks noGrp="1"/>
          </p:cNvSpPr>
          <p:nvPr>
            <p:ph idx="1"/>
          </p:nvPr>
        </p:nvSpPr>
        <p:spPr>
          <a:xfrm>
            <a:off x="1066800" y="1403633"/>
            <a:ext cx="9829800" cy="4358990"/>
          </a:xfrm>
        </p:spPr>
        <p:txBody>
          <a:bodyPr vert="horz" lIns="91440" tIns="45720" rIns="91440" bIns="45720" rtlCol="0" anchor="t">
            <a:normAutofit/>
          </a:bodyPr>
          <a:lstStyle/>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lang="en-US" altLang="zh-CN" sz="2000" dirty="0">
                <a:solidFill>
                  <a:prstClr val="black"/>
                </a:solidFill>
              </a:rPr>
              <a:t>MasterChef</a:t>
            </a:r>
            <a:r>
              <a:rPr lang="zh-CN" altLang="en-US" sz="2000" dirty="0">
                <a:solidFill>
                  <a:prstClr val="black"/>
                </a:solidFill>
              </a:rPr>
              <a:t>将</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使用简洁明了的交互界面，为用户提供关于美食制作教学引导的服务。</a:t>
            </a:r>
            <a:endPar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endParaRPr>
          </a:p>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它可以为使用者提供一系列美食制作的帮助，例如提供美食相关搜索，查询制作方法，提供相应制作配比与所需食材参考，并为使用者提供教学视频等，且可以为使用者提供快捷的原材料链接一共使用者快速购买所需食材等，也可以提供常用食材组合给使用者作为参考</a:t>
            </a: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除此之外，用户还可以根据喜欢的菜系以及口味需求筛选相关菜品。同时支持用户上传自己制作过程中的</a:t>
            </a: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独家秘方</a:t>
            </a: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，应用还将开放社区服务，为使用者搭建沟通交流平台，使用者可以在社区中评论发言，沟通心得体会。</a:t>
            </a:r>
            <a:endPar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endParaRPr>
          </a:p>
          <a:p>
            <a:pPr marL="0" marR="0" lvl="0" indent="0" algn="l" defTabSz="914400" rtl="0" eaLnBrk="1" fontAlgn="auto" latinLnBrk="0" hangingPunct="1">
              <a:lnSpc>
                <a:spcPts val="2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   </a:t>
            </a:r>
            <a:r>
              <a:rPr kumimoji="0" lang="zh-CN" altLang="en-US"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例如使用者想要获取关于土豆相关的美食菜品制作，在互动界面中输入并确定，应用程序将会提供有关土豆的美食，如土豆烧排骨，土豆焖牛腩等，选择口味菜系可以进一步筛选，进一步确认菜品点击后将可以看到详细制作步骤与方法，并可以点击相关链接购买原材料</a:t>
            </a:r>
            <a:r>
              <a:rPr kumimoji="0" lang="en-US" altLang="zh-CN" sz="2000" b="0" i="0" u="none" strike="noStrike" kern="1200" cap="none" spc="0" normalizeH="0" baseline="0" noProof="0" dirty="0">
                <a:ln>
                  <a:noFill/>
                </a:ln>
                <a:solidFill>
                  <a:prstClr val="black"/>
                </a:solidFill>
                <a:effectLst/>
                <a:uLnTx/>
                <a:uFillTx/>
                <a:latin typeface="Microsoft YaHei UI Light" panose="020B0502040204020203" pitchFamily="34" charset="-122"/>
                <a:ea typeface="Microsoft YaHei UI Light" panose="020B0502040204020203" pitchFamily="34" charset="-122"/>
                <a:cs typeface="+mn-cs"/>
              </a:rPr>
              <a:t>……</a:t>
            </a:r>
          </a:p>
          <a:p>
            <a:pPr algn="l" rtl="0"/>
            <a:endParaRPr lang="en-US" altLang="zh-CN" dirty="0"/>
          </a:p>
          <a:p>
            <a:pPr algn="l" rtl="0"/>
            <a:r>
              <a:rPr lang="en-US" altLang="zh-CN" dirty="0"/>
              <a:t>   </a:t>
            </a:r>
          </a:p>
        </p:txBody>
      </p:sp>
      <p:sp>
        <p:nvSpPr>
          <p:cNvPr id="4" name="日期占位符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en-US" altLang="zh-CN"/>
              <a:t>20XX</a:t>
            </a:r>
          </a:p>
        </p:txBody>
      </p:sp>
      <p:sp>
        <p:nvSpPr>
          <p:cNvPr id="5" name="页脚占位符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en-US" altLang="zh-CN"/>
              <a:t>Contoso </a:t>
            </a:r>
            <a:r>
              <a:rPr lang="zh-CN" altLang="en-US"/>
              <a:t>业务计划</a:t>
            </a:r>
          </a:p>
        </p:txBody>
      </p:sp>
      <p:sp>
        <p:nvSpPr>
          <p:cNvPr id="7" name="灯片编号占位符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pPr rtl="0"/>
              <a:t>2</a:t>
            </a:fld>
            <a:endParaRPr lang="zh-CN" altLang="en-US"/>
          </a:p>
        </p:txBody>
      </p:sp>
    </p:spTree>
    <p:extLst>
      <p:ext uri="{BB962C8B-B14F-4D97-AF65-F5344CB8AC3E}">
        <p14:creationId xmlns:p14="http://schemas.microsoft.com/office/powerpoint/2010/main" val="3153892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zh-CN" altLang="en-US"/>
              <a:t>市场摘要</a:t>
            </a:r>
          </a:p>
        </p:txBody>
      </p:sp>
      <p:sp>
        <p:nvSpPr>
          <p:cNvPr id="3" name="内容占位符 2">
            <a:extLst>
              <a:ext uri="{FF2B5EF4-FFF2-40B4-BE49-F238E27FC236}">
                <a16:creationId xmlns:a16="http://schemas.microsoft.com/office/drawing/2014/main" id="{D4A2EB3F-4D60-451F-8F45-7D6654D2FCD9}"/>
              </a:ext>
            </a:extLst>
          </p:cNvPr>
          <p:cNvSpPr>
            <a:spLocks noGrp="1"/>
          </p:cNvSpPr>
          <p:nvPr>
            <p:ph idx="1"/>
          </p:nvPr>
        </p:nvSpPr>
        <p:spPr>
          <a:xfrm>
            <a:off x="1353312" y="3548340"/>
            <a:ext cx="2743200" cy="2286000"/>
          </a:xfrm>
        </p:spPr>
        <p:txBody>
          <a:bodyPr vert="horz" lIns="91440" tIns="45720" rIns="91440" bIns="45720" rtlCol="0" anchor="t">
            <a:normAutofit/>
          </a:bodyPr>
          <a:lstStyle/>
          <a:p>
            <a:pPr rtl="0"/>
            <a:r>
              <a:rPr lang="zh-CN" altLang="en-US" dirty="0"/>
              <a:t>在学生群体的消费之中，美食的消费占比很大，学生对于自己制作美食的兴趣较大</a:t>
            </a:r>
          </a:p>
        </p:txBody>
      </p:sp>
      <p:sp>
        <p:nvSpPr>
          <p:cNvPr id="12" name="内容占位符 11">
            <a:extLst>
              <a:ext uri="{FF2B5EF4-FFF2-40B4-BE49-F238E27FC236}">
                <a16:creationId xmlns:a16="http://schemas.microsoft.com/office/drawing/2014/main" id="{9E1D7404-44B2-41E5-9B1C-26216EB1EC6C}"/>
              </a:ext>
            </a:extLst>
          </p:cNvPr>
          <p:cNvSpPr>
            <a:spLocks noGrp="1"/>
          </p:cNvSpPr>
          <p:nvPr>
            <p:ph idx="15"/>
          </p:nvPr>
        </p:nvSpPr>
        <p:spPr>
          <a:xfrm>
            <a:off x="4759452" y="3548340"/>
            <a:ext cx="2743200" cy="2286000"/>
          </a:xfrm>
        </p:spPr>
        <p:txBody>
          <a:bodyPr rtlCol="0"/>
          <a:lstStyle/>
          <a:p>
            <a:pPr rtl="0"/>
            <a:r>
              <a:rPr lang="zh-CN" altLang="en-US" dirty="0"/>
              <a:t>作为市场调查，我们向在校大学生群体发放了总计</a:t>
            </a:r>
            <a:r>
              <a:rPr lang="en-US" altLang="zh-CN" dirty="0"/>
              <a:t>146</a:t>
            </a:r>
            <a:r>
              <a:rPr lang="zh-CN" altLang="en-US" dirty="0"/>
              <a:t>份的网络调查问卷，其中大约</a:t>
            </a:r>
            <a:r>
              <a:rPr lang="en-US" altLang="zh-CN" dirty="0"/>
              <a:t>67%</a:t>
            </a:r>
            <a:r>
              <a:rPr lang="zh-CN" altLang="en-US" dirty="0"/>
              <a:t>的受访者表示自己有意愿制作感兴趣的美食，具有不错的群众基础</a:t>
            </a:r>
          </a:p>
        </p:txBody>
      </p:sp>
      <p:sp>
        <p:nvSpPr>
          <p:cNvPr id="13" name="内容占位符 12">
            <a:extLst>
              <a:ext uri="{FF2B5EF4-FFF2-40B4-BE49-F238E27FC236}">
                <a16:creationId xmlns:a16="http://schemas.microsoft.com/office/drawing/2014/main" id="{391CD11A-AD36-4E45-855A-2546C295CEBC}"/>
              </a:ext>
            </a:extLst>
          </p:cNvPr>
          <p:cNvSpPr>
            <a:spLocks noGrp="1"/>
          </p:cNvSpPr>
          <p:nvPr>
            <p:ph idx="16"/>
          </p:nvPr>
        </p:nvSpPr>
        <p:spPr>
          <a:xfrm>
            <a:off x="8165592" y="3548340"/>
            <a:ext cx="2743200" cy="2286000"/>
          </a:xfrm>
        </p:spPr>
        <p:txBody>
          <a:bodyPr rtlCol="0"/>
          <a:lstStyle/>
          <a:p>
            <a:pPr rtl="0"/>
            <a:r>
              <a:rPr lang="zh-CN" altLang="en-US" dirty="0"/>
              <a:t>我们的产品成本较低，主要面向美食爱好者，受众广泛，可以吸引较多稳定用户。</a:t>
            </a:r>
          </a:p>
        </p:txBody>
      </p:sp>
      <p:sp>
        <p:nvSpPr>
          <p:cNvPr id="4" name="日期占位符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en-US" altLang="zh-CN"/>
              <a:t>20XX</a:t>
            </a:r>
          </a:p>
        </p:txBody>
      </p:sp>
      <p:sp>
        <p:nvSpPr>
          <p:cNvPr id="5" name="页脚占位符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en-US" altLang="zh-CN"/>
              <a:t>Contoso </a:t>
            </a:r>
            <a:r>
              <a:rPr lang="zh-CN" altLang="en-US"/>
              <a:t>业务计划</a:t>
            </a:r>
          </a:p>
        </p:txBody>
      </p:sp>
      <p:sp>
        <p:nvSpPr>
          <p:cNvPr id="7" name="灯片编号占位符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pPr rtl="0"/>
              <a:t>3</a:t>
            </a:fld>
            <a:endParaRPr lang="zh-CN" altLang="en-US"/>
          </a:p>
        </p:txBody>
      </p:sp>
      <p:pic>
        <p:nvPicPr>
          <p:cNvPr id="25" name="图形 24" descr="工具轮廓">
            <a:extLst>
              <a:ext uri="{FF2B5EF4-FFF2-40B4-BE49-F238E27FC236}">
                <a16:creationId xmlns:a16="http://schemas.microsoft.com/office/drawing/2014/main" id="{7E436211-2D54-47AE-BB55-F32290DDB5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58390" y="2705418"/>
            <a:ext cx="731520" cy="731520"/>
          </a:xfrm>
          <a:prstGeom prst="rect">
            <a:avLst/>
          </a:prstGeom>
        </p:spPr>
      </p:pic>
      <p:pic>
        <p:nvPicPr>
          <p:cNvPr id="27" name="图形 26" descr="具有上升趋势的条形图">
            <a:extLst>
              <a:ext uri="{FF2B5EF4-FFF2-40B4-BE49-F238E27FC236}">
                <a16:creationId xmlns:a16="http://schemas.microsoft.com/office/drawing/2014/main" id="{64F99BBE-1996-4227-A4DE-D13CD351493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65292" y="2727326"/>
            <a:ext cx="731520" cy="731520"/>
          </a:xfrm>
          <a:prstGeom prst="rect">
            <a:avLst/>
          </a:prstGeom>
        </p:spPr>
      </p:pic>
      <p:pic>
        <p:nvPicPr>
          <p:cNvPr id="29" name="图形 28" descr="金钱边框">
            <a:extLst>
              <a:ext uri="{FF2B5EF4-FFF2-40B4-BE49-F238E27FC236}">
                <a16:creationId xmlns:a16="http://schemas.microsoft.com/office/drawing/2014/main" id="{2EE071B9-4843-404F-95CC-3894A5FAD61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71940" y="2739633"/>
            <a:ext cx="731520" cy="731520"/>
          </a:xfrm>
          <a:prstGeom prst="rect">
            <a:avLst/>
          </a:prstGeom>
        </p:spPr>
      </p:pic>
    </p:spTree>
    <p:extLst>
      <p:ext uri="{BB962C8B-B14F-4D97-AF65-F5344CB8AC3E}">
        <p14:creationId xmlns:p14="http://schemas.microsoft.com/office/powerpoint/2010/main" val="291308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rtlCol="0">
            <a:normAutofit/>
          </a:bodyPr>
          <a:lstStyle/>
          <a:p>
            <a:pPr rtl="0"/>
            <a:r>
              <a:rPr lang="zh-CN" altLang="en-US"/>
              <a:t>市场摘要</a:t>
            </a:r>
          </a:p>
        </p:txBody>
      </p:sp>
      <p:sp>
        <p:nvSpPr>
          <p:cNvPr id="4" name="日期占位符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rtlCol="0"/>
          <a:lstStyle/>
          <a:p>
            <a:pPr rtl="0"/>
            <a:r>
              <a:rPr lang="en-US" altLang="zh-CN"/>
              <a:t>20XX</a:t>
            </a:r>
          </a:p>
        </p:txBody>
      </p:sp>
      <p:sp>
        <p:nvSpPr>
          <p:cNvPr id="5" name="页脚占位符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rtlCol="0"/>
          <a:lstStyle/>
          <a:p>
            <a:pPr rtl="0"/>
            <a:r>
              <a:rPr lang="en-US" altLang="zh-CN"/>
              <a:t>Contoso </a:t>
            </a:r>
            <a:r>
              <a:rPr lang="zh-CN" altLang="en-US"/>
              <a:t>业务计划</a:t>
            </a:r>
          </a:p>
        </p:txBody>
      </p:sp>
      <p:sp>
        <p:nvSpPr>
          <p:cNvPr id="7" name="灯片编号占位符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pPr rtl="0"/>
              <a:t>4</a:t>
            </a:fld>
            <a:endParaRPr lang="zh-CN" altLang="en-US"/>
          </a:p>
        </p:txBody>
      </p:sp>
      <p:sp>
        <p:nvSpPr>
          <p:cNvPr id="8" name="内容占位符 7">
            <a:extLst>
              <a:ext uri="{FF2B5EF4-FFF2-40B4-BE49-F238E27FC236}">
                <a16:creationId xmlns:a16="http://schemas.microsoft.com/office/drawing/2014/main" id="{65E31E18-0230-B1D3-52B1-D3B9CE48B382}"/>
              </a:ext>
            </a:extLst>
          </p:cNvPr>
          <p:cNvSpPr>
            <a:spLocks noGrp="1"/>
          </p:cNvSpPr>
          <p:nvPr>
            <p:ph idx="15"/>
          </p:nvPr>
        </p:nvSpPr>
        <p:spPr>
          <a:xfrm>
            <a:off x="1718310" y="3517929"/>
            <a:ext cx="3230208" cy="2286000"/>
          </a:xfrm>
        </p:spPr>
        <p:txBody>
          <a:bodyPr/>
          <a:lstStyle/>
          <a:p>
            <a:pPr algn="l"/>
            <a:r>
              <a:rPr lang="en-US" altLang="zh-CN" dirty="0"/>
              <a:t>           </a:t>
            </a:r>
            <a:r>
              <a:rPr lang="zh-CN" altLang="en-US" dirty="0"/>
              <a:t>在目前市面上较为受欢迎的类似美食制作</a:t>
            </a:r>
            <a:r>
              <a:rPr lang="en-US" altLang="zh-CN" dirty="0"/>
              <a:t>app</a:t>
            </a:r>
            <a:r>
              <a:rPr lang="zh-CN" altLang="en-US" dirty="0"/>
              <a:t>有饭橘、懒人食谱、豆果美食、掌厨等，他们同样面向对美食感兴趣的达人，除了呈现材料重量和所需用具，同时也实现图文或视频形式教学，而掌厨更是可以跟踪诸多著名美食</a:t>
            </a:r>
            <a:r>
              <a:rPr lang="en-US" altLang="zh-CN" dirty="0"/>
              <a:t>up</a:t>
            </a:r>
            <a:r>
              <a:rPr lang="zh-CN" altLang="en-US" dirty="0"/>
              <a:t>主所发动态，即刻获得最新的喜爱博主的讯息。</a:t>
            </a:r>
          </a:p>
        </p:txBody>
      </p:sp>
      <p:pic>
        <p:nvPicPr>
          <p:cNvPr id="14" name="图片 13" descr="图形用户界面, 应用程序&#10;&#10;描述已自动生成">
            <a:extLst>
              <a:ext uri="{FF2B5EF4-FFF2-40B4-BE49-F238E27FC236}">
                <a16:creationId xmlns:a16="http://schemas.microsoft.com/office/drawing/2014/main" id="{31316395-C502-6D5D-F61A-A5FA683C8F3C}"/>
              </a:ext>
            </a:extLst>
          </p:cNvPr>
          <p:cNvPicPr>
            <a:picLocks noChangeAspect="1"/>
          </p:cNvPicPr>
          <p:nvPr/>
        </p:nvPicPr>
        <p:blipFill>
          <a:blip r:embed="rId3"/>
          <a:stretch>
            <a:fillRect/>
          </a:stretch>
        </p:blipFill>
        <p:spPr>
          <a:xfrm>
            <a:off x="2426379" y="837622"/>
            <a:ext cx="2310041" cy="2755351"/>
          </a:xfrm>
          <a:prstGeom prst="rect">
            <a:avLst/>
          </a:prstGeom>
        </p:spPr>
      </p:pic>
      <p:pic>
        <p:nvPicPr>
          <p:cNvPr id="16" name="图片 15" descr="图形用户界面&#10;&#10;描述已自动生成">
            <a:extLst>
              <a:ext uri="{FF2B5EF4-FFF2-40B4-BE49-F238E27FC236}">
                <a16:creationId xmlns:a16="http://schemas.microsoft.com/office/drawing/2014/main" id="{CD111D2F-A046-2B3B-5274-E1A0E9CD2FEF}"/>
              </a:ext>
            </a:extLst>
          </p:cNvPr>
          <p:cNvPicPr>
            <a:picLocks noChangeAspect="1"/>
          </p:cNvPicPr>
          <p:nvPr/>
        </p:nvPicPr>
        <p:blipFill>
          <a:blip r:embed="rId4"/>
          <a:stretch>
            <a:fillRect/>
          </a:stretch>
        </p:blipFill>
        <p:spPr>
          <a:xfrm>
            <a:off x="8610600" y="1093695"/>
            <a:ext cx="2154035" cy="2632709"/>
          </a:xfrm>
          <a:prstGeom prst="rect">
            <a:avLst/>
          </a:prstGeom>
        </p:spPr>
      </p:pic>
      <p:pic>
        <p:nvPicPr>
          <p:cNvPr id="18" name="图片 17" descr="图片包含 文本&#10;&#10;描述已自动生成">
            <a:extLst>
              <a:ext uri="{FF2B5EF4-FFF2-40B4-BE49-F238E27FC236}">
                <a16:creationId xmlns:a16="http://schemas.microsoft.com/office/drawing/2014/main" id="{21F982C1-A1B8-91E6-CD6F-2C2558280E66}"/>
              </a:ext>
            </a:extLst>
          </p:cNvPr>
          <p:cNvPicPr>
            <a:picLocks noChangeAspect="1"/>
          </p:cNvPicPr>
          <p:nvPr/>
        </p:nvPicPr>
        <p:blipFill>
          <a:blip r:embed="rId5"/>
          <a:stretch>
            <a:fillRect/>
          </a:stretch>
        </p:blipFill>
        <p:spPr>
          <a:xfrm>
            <a:off x="5169554" y="2077525"/>
            <a:ext cx="3220009" cy="3726404"/>
          </a:xfrm>
          <a:prstGeom prst="rect">
            <a:avLst/>
          </a:prstGeom>
        </p:spPr>
      </p:pic>
    </p:spTree>
    <p:extLst>
      <p:ext uri="{BB962C8B-B14F-4D97-AF65-F5344CB8AC3E}">
        <p14:creationId xmlns:p14="http://schemas.microsoft.com/office/powerpoint/2010/main" val="69690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zh-CN" altLang="en-US"/>
              <a:t>关键问题</a:t>
            </a:r>
          </a:p>
        </p:txBody>
      </p:sp>
      <p:sp>
        <p:nvSpPr>
          <p:cNvPr id="29" name="内容占位符 28">
            <a:extLst>
              <a:ext uri="{FF2B5EF4-FFF2-40B4-BE49-F238E27FC236}">
                <a16:creationId xmlns:a16="http://schemas.microsoft.com/office/drawing/2014/main" id="{C8A25AC9-18C2-42FA-A68D-B954C9D267D0}"/>
              </a:ext>
            </a:extLst>
          </p:cNvPr>
          <p:cNvSpPr>
            <a:spLocks noGrp="1"/>
          </p:cNvSpPr>
          <p:nvPr>
            <p:ph sz="half" idx="2"/>
          </p:nvPr>
        </p:nvSpPr>
        <p:spPr>
          <a:xfrm>
            <a:off x="1298448" y="2485505"/>
            <a:ext cx="4797552" cy="3138055"/>
          </a:xfrm>
        </p:spPr>
        <p:txBody>
          <a:bodyPr rtlCol="0">
            <a:normAutofit/>
          </a:bodyPr>
          <a:lstStyle/>
          <a:p>
            <a:pPr rtl="0"/>
            <a:r>
              <a:rPr lang="zh-CN" altLang="en-US" dirty="0"/>
              <a:t>  </a:t>
            </a:r>
            <a:r>
              <a:rPr lang="zh-CN" altLang="en-US" sz="2000" dirty="0"/>
              <a:t>我们将首先面向南海校区内的大学生群体开放应用程序的使用权，并收集用户相关使用反馈。通过学生群体逐步扩散发展用户，并根据使用反馈升级相关功能，改善用户体验。也会根据使用者相关数据与粘性相继推出付费功能，例如付费会员制度等。</a:t>
            </a:r>
          </a:p>
        </p:txBody>
      </p:sp>
      <p:pic>
        <p:nvPicPr>
          <p:cNvPr id="43" name="图片占位符 42" descr="两个绘制图形的商务人士的照片&#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208776" y="1289304"/>
            <a:ext cx="4572000" cy="4334256"/>
          </a:xfrm>
        </p:spPr>
      </p:pic>
      <p:sp>
        <p:nvSpPr>
          <p:cNvPr id="36" name="日期占位符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rtlCol="0"/>
          <a:lstStyle/>
          <a:p>
            <a:pPr rtl="0"/>
            <a:r>
              <a:rPr lang="en-US" altLang="zh-CN"/>
              <a:t>20XX</a:t>
            </a:r>
          </a:p>
        </p:txBody>
      </p:sp>
      <p:sp>
        <p:nvSpPr>
          <p:cNvPr id="37" name="页脚占位符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rtlCol="0"/>
          <a:lstStyle/>
          <a:p>
            <a:pPr rtl="0"/>
            <a:r>
              <a:rPr lang="en-US" altLang="zh-CN"/>
              <a:t>Contoso </a:t>
            </a:r>
            <a:r>
              <a:rPr lang="zh-CN" altLang="en-US"/>
              <a:t>业务计划</a:t>
            </a:r>
          </a:p>
        </p:txBody>
      </p:sp>
      <p:sp>
        <p:nvSpPr>
          <p:cNvPr id="38" name="灯片编号占位符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pPr rtl="0"/>
              <a:t>5</a:t>
            </a:fld>
            <a:endParaRPr lang="zh-CN" altLang="en-US"/>
          </a:p>
        </p:txBody>
      </p:sp>
    </p:spTree>
    <p:extLst>
      <p:ext uri="{BB962C8B-B14F-4D97-AF65-F5344CB8AC3E}">
        <p14:creationId xmlns:p14="http://schemas.microsoft.com/office/powerpoint/2010/main" val="1594094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A5201E-0D0B-4879-A91C-D4ED47D7B6E2}"/>
              </a:ext>
            </a:extLst>
          </p:cNvPr>
          <p:cNvSpPr>
            <a:spLocks noGrp="1"/>
          </p:cNvSpPr>
          <p:nvPr>
            <p:ph type="title"/>
          </p:nvPr>
        </p:nvSpPr>
        <p:spPr>
          <a:xfrm>
            <a:off x="1271016" y="1929383"/>
            <a:ext cx="4480560" cy="640080"/>
          </a:xfrm>
        </p:spPr>
        <p:txBody>
          <a:bodyPr rtlCol="0">
            <a:normAutofit/>
          </a:bodyPr>
          <a:lstStyle/>
          <a:p>
            <a:pPr rtl="0"/>
            <a:r>
              <a:rPr lang="zh-CN" altLang="en-US" dirty="0"/>
              <a:t>宣传推广</a:t>
            </a:r>
          </a:p>
        </p:txBody>
      </p:sp>
      <p:sp>
        <p:nvSpPr>
          <p:cNvPr id="29" name="内容占位符 28">
            <a:extLst>
              <a:ext uri="{FF2B5EF4-FFF2-40B4-BE49-F238E27FC236}">
                <a16:creationId xmlns:a16="http://schemas.microsoft.com/office/drawing/2014/main" id="{C8A25AC9-18C2-42FA-A68D-B954C9D267D0}"/>
              </a:ext>
            </a:extLst>
          </p:cNvPr>
          <p:cNvSpPr>
            <a:spLocks noGrp="1"/>
          </p:cNvSpPr>
          <p:nvPr>
            <p:ph sz="half" idx="2"/>
          </p:nvPr>
        </p:nvSpPr>
        <p:spPr>
          <a:xfrm>
            <a:off x="1298448" y="2485505"/>
            <a:ext cx="4797552" cy="3138055"/>
          </a:xfrm>
        </p:spPr>
        <p:txBody>
          <a:bodyPr rtlCol="0">
            <a:normAutofit/>
          </a:bodyPr>
          <a:lstStyle/>
          <a:p>
            <a:pPr rtl="0"/>
            <a:r>
              <a:rPr lang="zh-CN" altLang="en-US" sz="2000" dirty="0"/>
              <a:t> 我们前期会通过校内相关公众号等进行小范围的宣发推广我们的</a:t>
            </a:r>
            <a:r>
              <a:rPr lang="en-US" altLang="zh-CN" sz="2000" dirty="0"/>
              <a:t>app</a:t>
            </a:r>
            <a:r>
              <a:rPr lang="zh-CN" altLang="en-US" sz="2000" dirty="0"/>
              <a:t>，并鼓励用户在社交平台上分享使用体验与评价。中期将通过在小红书、微信、</a:t>
            </a:r>
            <a:r>
              <a:rPr lang="en-US" altLang="zh-CN" sz="2000" dirty="0"/>
              <a:t>Instagram</a:t>
            </a:r>
            <a:r>
              <a:rPr lang="zh-CN" altLang="en-US" sz="2000" dirty="0"/>
              <a:t>、</a:t>
            </a:r>
            <a:r>
              <a:rPr lang="en-US" altLang="zh-CN" sz="2000" dirty="0"/>
              <a:t>Twitter</a:t>
            </a:r>
            <a:r>
              <a:rPr lang="zh-CN" altLang="en-US" sz="2000" dirty="0"/>
              <a:t>等平台开设独立的运营账号进行宣传，吸引目标用户使用产品</a:t>
            </a:r>
          </a:p>
        </p:txBody>
      </p:sp>
      <p:pic>
        <p:nvPicPr>
          <p:cNvPr id="43" name="图片占位符 42" descr="两个绘制图形的商务人士的照片&#10;">
            <a:extLst>
              <a:ext uri="{FF2B5EF4-FFF2-40B4-BE49-F238E27FC236}">
                <a16:creationId xmlns:a16="http://schemas.microsoft.com/office/drawing/2014/main" id="{9B6C9607-2FE7-4BA2-A78E-6122DAAD2E62}"/>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208776" y="1289304"/>
            <a:ext cx="4572000" cy="4334256"/>
          </a:xfrm>
        </p:spPr>
      </p:pic>
      <p:sp>
        <p:nvSpPr>
          <p:cNvPr id="36" name="日期占位符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rtlCol="0"/>
          <a:lstStyle/>
          <a:p>
            <a:pPr rtl="0"/>
            <a:r>
              <a:rPr lang="en-US" altLang="zh-CN"/>
              <a:t>20XX</a:t>
            </a:r>
          </a:p>
        </p:txBody>
      </p:sp>
      <p:sp>
        <p:nvSpPr>
          <p:cNvPr id="37" name="页脚占位符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rtlCol="0"/>
          <a:lstStyle/>
          <a:p>
            <a:pPr rtl="0"/>
            <a:r>
              <a:rPr lang="en-US" altLang="zh-CN"/>
              <a:t>Contoso </a:t>
            </a:r>
            <a:r>
              <a:rPr lang="zh-CN" altLang="en-US"/>
              <a:t>业务计划</a:t>
            </a:r>
          </a:p>
        </p:txBody>
      </p:sp>
      <p:sp>
        <p:nvSpPr>
          <p:cNvPr id="38" name="灯片编号占位符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altLang="zh-CN" smtClean="0"/>
              <a:pPr rtl="0"/>
              <a:t>6</a:t>
            </a:fld>
            <a:endParaRPr lang="zh-CN" altLang="en-US"/>
          </a:p>
        </p:txBody>
      </p:sp>
    </p:spTree>
    <p:extLst>
      <p:ext uri="{BB962C8B-B14F-4D97-AF65-F5344CB8AC3E}">
        <p14:creationId xmlns:p14="http://schemas.microsoft.com/office/powerpoint/2010/main" val="252546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AEE93-8585-46D4-A7EC-F184E317CB2E}"/>
              </a:ext>
            </a:extLst>
          </p:cNvPr>
          <p:cNvSpPr>
            <a:spLocks noGrp="1"/>
          </p:cNvSpPr>
          <p:nvPr>
            <p:ph type="title"/>
          </p:nvPr>
        </p:nvSpPr>
        <p:spPr>
          <a:xfrm>
            <a:off x="4724400" y="3108960"/>
            <a:ext cx="2743200" cy="640080"/>
          </a:xfrm>
        </p:spPr>
        <p:txBody>
          <a:bodyPr rtlCol="0">
            <a:normAutofit/>
          </a:bodyPr>
          <a:lstStyle/>
          <a:p>
            <a:pPr rtl="0"/>
            <a:r>
              <a:rPr lang="zh-cn" dirty="0"/>
              <a:t>谢谢</a:t>
            </a:r>
          </a:p>
        </p:txBody>
      </p:sp>
      <p:sp>
        <p:nvSpPr>
          <p:cNvPr id="4" name="日期占位符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rtlCol="0"/>
          <a:lstStyle/>
          <a:p>
            <a:pPr rtl="0"/>
            <a:r>
              <a:rPr lang="zh-cn"/>
              <a:t>20XX</a:t>
            </a:r>
          </a:p>
        </p:txBody>
      </p:sp>
      <p:sp>
        <p:nvSpPr>
          <p:cNvPr id="6" name="幻灯片编号占位符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n-US" smtClean="0"/>
              <a:pPr rtl="0"/>
              <a:t>7</a:t>
            </a:fld>
            <a:endParaRPr lang="en-US" dirty="0"/>
          </a:p>
        </p:txBody>
      </p:sp>
    </p:spTree>
    <p:extLst>
      <p:ext uri="{BB962C8B-B14F-4D97-AF65-F5344CB8AC3E}">
        <p14:creationId xmlns:p14="http://schemas.microsoft.com/office/powerpoint/2010/main" val="2271433138"/>
      </p:ext>
    </p:extLst>
  </p:cSld>
  <p:clrMapOvr>
    <a:masterClrMapping/>
  </p:clrMapOvr>
</p:sld>
</file>

<file path=ppt/theme/theme1.xml><?xml version="1.0" encoding="utf-8"?>
<a:theme xmlns:a="http://schemas.openxmlformats.org/drawingml/2006/main" name="Office 主题">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377_TF10081922_Win32" id="{616E080C-06AC-404A-A75E-02FAD4C42591}" vid="{8E869F46-7414-469B-918C-1E57B52195C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{380E777A-B7E3-4CDD-8FAB-A42E23BAEE63}tf10081922_win32</Template>
  <TotalTime>160</TotalTime>
  <Words>578</Words>
  <Application>Microsoft Office PowerPoint</Application>
  <PresentationFormat>宽屏</PresentationFormat>
  <Paragraphs>43</Paragraphs>
  <Slides>7</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7</vt:i4>
      </vt:variant>
    </vt:vector>
  </HeadingPairs>
  <TitlesOfParts>
    <vt:vector size="11" baseType="lpstr">
      <vt:lpstr>Microsoft YaHei UI</vt:lpstr>
      <vt:lpstr>Microsoft YaHei UI Light</vt:lpstr>
      <vt:lpstr>Arial</vt:lpstr>
      <vt:lpstr>Office 主题</vt:lpstr>
      <vt:lpstr>                 MasterChef</vt:lpstr>
      <vt:lpstr>应用程序设计介绍</vt:lpstr>
      <vt:lpstr>市场摘要</vt:lpstr>
      <vt:lpstr>市场摘要</vt:lpstr>
      <vt:lpstr>关键问题</vt:lpstr>
      <vt:lpstr>宣传推广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美食时刻</dc:title>
  <dc:creator>ZHONG, ZHUOYUE (UG)</dc:creator>
  <cp:lastModifiedBy>ZHONG, ZHUOYUE (UG)</cp:lastModifiedBy>
  <cp:revision>4</cp:revision>
  <dcterms:created xsi:type="dcterms:W3CDTF">2023-03-29T14:44:27Z</dcterms:created>
  <dcterms:modified xsi:type="dcterms:W3CDTF">2023-03-30T01:37:25Z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